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Kay" initials="SK" lastIdx="8" clrIdx="0">
    <p:extLst>
      <p:ext uri="{19B8F6BF-5375-455C-9EA6-DF929625EA0E}">
        <p15:presenceInfo xmlns:p15="http://schemas.microsoft.com/office/powerpoint/2012/main" userId="S-1-5-21-1485405084-1546518020-4108744313-964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94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4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38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8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6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3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46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7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FEAA-AE2B-4D84-8F16-21C7F6328E0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5A1B-598F-45AA-B294-ABA9E2169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10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204858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UK Space Facilities Satellite Applications Catapult – Harwel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49"/>
          <a:stretch/>
        </p:blipFill>
        <p:spPr bwMode="auto">
          <a:xfrm>
            <a:off x="9425900" y="877263"/>
            <a:ext cx="1933201" cy="10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8587" y="1370035"/>
            <a:ext cx="7127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Faith Lunt – faith-lunt@live.com</a:t>
            </a:r>
            <a:endParaRPr lang="en-GB" sz="3200" dirty="0"/>
          </a:p>
        </p:txBody>
      </p:sp>
      <p:pic>
        <p:nvPicPr>
          <p:cNvPr id="5" name="Picture 2" descr="ESA&amp;#39;s NAVISP Program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67" y="87500"/>
            <a:ext cx="2930153" cy="100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60451" y="141601"/>
            <a:ext cx="5471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Model-Based and Software Systems Engineering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53545" b="46628"/>
          <a:stretch/>
        </p:blipFill>
        <p:spPr>
          <a:xfrm>
            <a:off x="406601" y="12047932"/>
            <a:ext cx="3944076" cy="1457346"/>
          </a:xfrm>
          <a:prstGeom prst="rect">
            <a:avLst/>
          </a:prstGeom>
        </p:spPr>
      </p:pic>
      <p:pic>
        <p:nvPicPr>
          <p:cNvPr id="1030" name="Picture 6" descr="Catapult offers Space Placements in INdustry - South &amp;amp; Va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021" y="181256"/>
            <a:ext cx="1526960" cy="81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Space Placements in INdustry scheme (SPIN) – SpaceCareers.u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95" y="878423"/>
            <a:ext cx="1655096" cy="124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6150" y="2269594"/>
            <a:ext cx="4287679" cy="2281476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600" u="sng" dirty="0"/>
              <a:t>1 - Abstract</a:t>
            </a:r>
          </a:p>
          <a:p>
            <a:pPr algn="just"/>
            <a:r>
              <a:rPr lang="en-GB" sz="1600" dirty="0" smtClean="0"/>
              <a:t>This </a:t>
            </a:r>
            <a:r>
              <a:rPr lang="en-GB" sz="1600" dirty="0"/>
              <a:t>project is an extension of the HRAF Pilot 3 ESA activity. The focus was to create a tool capable of automatically generating the interface software based upon a model. A Parser was developed in Python, where data could be extracted from multiple files and visually represented using a tree.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6572" y="2269594"/>
            <a:ext cx="6343845" cy="2281476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600" u="sng" dirty="0"/>
              <a:t>2 - Background</a:t>
            </a:r>
          </a:p>
          <a:p>
            <a:pPr algn="just"/>
            <a:r>
              <a:rPr lang="en-US" sz="1600" dirty="0"/>
              <a:t>HRAF (Harwell Robotics and Autonomy Facility) is an ESA activity which looks to grow advanced capabilities in field of Verification &amp; Validation (V&amp;V) for Robotic and Autonomous Systems. HRAF Pilot 3 (or HRAF Exploration) is a recently completed ESA activity led by GMV to develop a distributed simulation environment, with test scenarios including Mars Sample Return (MSR) and Asteroid Descent &amp; Landing, and relies on Model-Based, and Model-Driven techniques. 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86150" y="4770246"/>
            <a:ext cx="5873275" cy="2281476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600" u="sng" dirty="0"/>
              <a:t>3 - Project</a:t>
            </a:r>
          </a:p>
          <a:p>
            <a:pPr algn="just"/>
            <a:r>
              <a:rPr lang="en-US" sz="1600" dirty="0"/>
              <a:t>The focus of this project is to extend the baseline capabilities of the distributed simulator, by developing a tool capable of automatically generating the interface software based upon a model, or other description of the interfaces. Currently this task is performed via manual coding which is time consuming and is susceptible to human error, requiring large development and test resources. 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010" y="7266572"/>
            <a:ext cx="11887975" cy="2553891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600" u="sng" dirty="0"/>
              <a:t>4 – Python</a:t>
            </a:r>
          </a:p>
          <a:p>
            <a:pPr algn="just"/>
            <a:r>
              <a:rPr lang="en-US" sz="1600" dirty="0"/>
              <a:t>Upon starting the project, it became clear that the initial goal was more complicated than first expected, especially as I had no previous Python experience. We discussed realistic expectations, which would allow me to learn at my own pace while still contributing to the project.</a:t>
            </a:r>
          </a:p>
          <a:p>
            <a:pPr algn="just"/>
            <a:r>
              <a:rPr lang="en-US" sz="1600" dirty="0"/>
              <a:t>Three main aims were created: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Develop a Python script </a:t>
            </a:r>
            <a:r>
              <a:rPr lang="en-US" sz="1600" dirty="0" smtClean="0"/>
              <a:t>which can </a:t>
            </a:r>
            <a:r>
              <a:rPr lang="en-US" sz="1600" dirty="0"/>
              <a:t>parse a Federation Object Model (FOM) file.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Extend the script to parse multiple files and combine their </a:t>
            </a:r>
            <a:r>
              <a:rPr lang="en-US" sz="1600" dirty="0" smtClean="0"/>
              <a:t>outputs.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Create a Python script which can generate C++ source code from the parsed FOM file, for use in the simulation </a:t>
            </a:r>
            <a:r>
              <a:rPr lang="en-US" sz="1600" dirty="0" smtClean="0"/>
              <a:t>environment.</a:t>
            </a:r>
          </a:p>
          <a:p>
            <a:pPr algn="just"/>
            <a:r>
              <a:rPr lang="en-US" sz="1600" dirty="0" smtClean="0"/>
              <a:t>A </a:t>
            </a:r>
            <a:r>
              <a:rPr lang="en-US" sz="1600" dirty="0"/>
              <a:t>graphical interface can now be created to allow the user to access the data with ease, without searching through lines of code</a:t>
            </a:r>
            <a:r>
              <a:rPr lang="en-US" sz="1600" dirty="0" smtClean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96175" y="14071827"/>
            <a:ext cx="6943810" cy="2009061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u="sng" dirty="0"/>
              <a:t>6</a:t>
            </a:r>
            <a:r>
              <a:rPr lang="en-GB" sz="1600" u="sng" dirty="0" smtClean="0"/>
              <a:t> – Acknowledgements</a:t>
            </a:r>
          </a:p>
          <a:p>
            <a:r>
              <a:rPr lang="en-GB" sz="1600" dirty="0" smtClean="0"/>
              <a:t>Thank you to Steven Kay and Aron Kisdi at GMV NSL for taking me on for this internship. They have been very welcoming and patient with me, as I had no previous computing experience other than MATLAB. The mentoring and help I have received has been second to none, and I’ve had an extremely positive experience. I hope to further my </a:t>
            </a:r>
            <a:r>
              <a:rPr lang="en-GB" sz="1600" dirty="0"/>
              <a:t>software engineering </a:t>
            </a:r>
            <a:r>
              <a:rPr lang="en-GB" sz="1600" dirty="0" smtClean="0"/>
              <a:t>skills over my final year at university, and see what doors open when I graduate.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086065" y="13605548"/>
            <a:ext cx="2585422" cy="35349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Figure 3 – Section of the Anytree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825849" y="13441778"/>
            <a:ext cx="3096866" cy="340519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Figure 4 – Section of the parsing output</a:t>
            </a:r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3829" y="12108642"/>
            <a:ext cx="7200907" cy="124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91" y="4935893"/>
            <a:ext cx="3713501" cy="1945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567" y="14071827"/>
            <a:ext cx="4728252" cy="2009061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5 – Results</a:t>
            </a:r>
          </a:p>
          <a:p>
            <a:pPr algn="just"/>
            <a:r>
              <a:rPr lang="en-US" sz="1600" dirty="0"/>
              <a:t>A Parser written in Python was developed</a:t>
            </a:r>
            <a:r>
              <a:rPr lang="en-GB" sz="1600" dirty="0"/>
              <a:t>, where data could be extracted from multiple files and visually represented using a </a:t>
            </a:r>
            <a:r>
              <a:rPr lang="en-GB" sz="1600" dirty="0" smtClean="0"/>
              <a:t>tree. This will </a:t>
            </a:r>
            <a:r>
              <a:rPr lang="en-US" sz="1600" dirty="0" smtClean="0"/>
              <a:t>allow it to </a:t>
            </a:r>
            <a:r>
              <a:rPr lang="en-US" sz="1600" dirty="0"/>
              <a:t>be used in conjunction with the Jinja2 templating library to generate C++ source code, </a:t>
            </a:r>
            <a:r>
              <a:rPr lang="en-US" sz="1600" dirty="0" smtClean="0"/>
              <a:t>which can then be </a:t>
            </a:r>
            <a:r>
              <a:rPr lang="en-US" sz="1600" dirty="0"/>
              <a:t>used within the simulation environment</a:t>
            </a:r>
            <a:r>
              <a:rPr lang="en-US" sz="1600" dirty="0" smtClean="0"/>
              <a:t>.</a:t>
            </a:r>
            <a:endParaRPr lang="en-GB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0429058" y="5619380"/>
            <a:ext cx="1458917" cy="578882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Figure 1 – Diagram of tool</a:t>
            </a:r>
            <a:endParaRPr lang="en-GB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/>
          <a:srcRect l="1316" t="7683" r="626" b="4650"/>
          <a:stretch/>
        </p:blipFill>
        <p:spPr>
          <a:xfrm>
            <a:off x="2397280" y="9986100"/>
            <a:ext cx="9577456" cy="191773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86150" y="10668823"/>
            <a:ext cx="1634538" cy="578882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Figure </a:t>
            </a:r>
            <a:r>
              <a:rPr lang="en-GB" sz="1400" dirty="0"/>
              <a:t>2</a:t>
            </a:r>
            <a:r>
              <a:rPr lang="en-GB" sz="1400" dirty="0" smtClean="0"/>
              <a:t> – </a:t>
            </a:r>
          </a:p>
          <a:p>
            <a:pPr algn="ctr"/>
            <a:r>
              <a:rPr lang="en-GB" sz="1400" dirty="0" smtClean="0"/>
              <a:t>HRAF </a:t>
            </a:r>
            <a:r>
              <a:rPr lang="en-GB" sz="1400" dirty="0"/>
              <a:t>FOM Design</a:t>
            </a:r>
          </a:p>
        </p:txBody>
      </p:sp>
    </p:spTree>
    <p:extLst>
      <p:ext uri="{BB962C8B-B14F-4D97-AF65-F5344CB8AC3E}">
        <p14:creationId xmlns:p14="http://schemas.microsoft.com/office/powerpoint/2010/main" val="166083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1B5C0A73F1AD42ADB1701364100F9D" ma:contentTypeVersion="" ma:contentTypeDescription="Create a new document." ma:contentTypeScope="" ma:versionID="3fddf00b89fdebb4d401b784c1959dfe">
  <xsd:schema xmlns:xsd="http://www.w3.org/2001/XMLSchema" xmlns:xs="http://www.w3.org/2001/XMLSchema" xmlns:p="http://schemas.microsoft.com/office/2006/metadata/properties" xmlns:ns1="http://schemas.microsoft.com/sharepoint/v3" xmlns:ns2="ef4db8b2-44eb-4bb7-86b5-eb2283c96783" xmlns:ns3="752a00c0-475d-413a-877f-d670a2d1de69" targetNamespace="http://schemas.microsoft.com/office/2006/metadata/properties" ma:root="true" ma:fieldsID="b886d09e9746e670cd09d4b123c1d90f" ns1:_="" ns2:_="" ns3:_="">
    <xsd:import namespace="http://schemas.microsoft.com/sharepoint/v3"/>
    <xsd:import namespace="ef4db8b2-44eb-4bb7-86b5-eb2283c96783"/>
    <xsd:import namespace="752a00c0-475d-413a-877f-d670a2d1de6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db8b2-44eb-4bb7-86b5-eb2283c967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a00c0-475d-413a-877f-d670a2d1de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A423D7-B777-4D2A-9D9A-76DAF967B422}"/>
</file>

<file path=customXml/itemProps2.xml><?xml version="1.0" encoding="utf-8"?>
<ds:datastoreItem xmlns:ds="http://schemas.openxmlformats.org/officeDocument/2006/customXml" ds:itemID="{6BF75F18-6470-46BC-9E89-212E12A1DB9C}"/>
</file>

<file path=customXml/itemProps3.xml><?xml version="1.0" encoding="utf-8"?>
<ds:datastoreItem xmlns:ds="http://schemas.openxmlformats.org/officeDocument/2006/customXml" ds:itemID="{56FEBE65-E065-4B05-8E7E-68CBCF0DA1C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527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FAITH LUNT</dc:creator>
  <cp:lastModifiedBy>FAITH LUNT</cp:lastModifiedBy>
  <cp:revision>30</cp:revision>
  <dcterms:created xsi:type="dcterms:W3CDTF">2021-08-12T11:18:13Z</dcterms:created>
  <dcterms:modified xsi:type="dcterms:W3CDTF">2021-09-03T12:57:56Z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0x0101005F1B5C0A73F1AD42ADB1701364100F9D</vt:lpwstr>
  </property>
</Properties>
</file>